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26"/>
  </p:notesMasterIdLst>
  <p:sldIdLst>
    <p:sldId id="256" r:id="rId2"/>
    <p:sldId id="374" r:id="rId3"/>
    <p:sldId id="365" r:id="rId4"/>
    <p:sldId id="367" r:id="rId5"/>
    <p:sldId id="368" r:id="rId6"/>
    <p:sldId id="366" r:id="rId7"/>
    <p:sldId id="392" r:id="rId8"/>
    <p:sldId id="350" r:id="rId9"/>
    <p:sldId id="353" r:id="rId10"/>
    <p:sldId id="354" r:id="rId11"/>
    <p:sldId id="369" r:id="rId12"/>
    <p:sldId id="371" r:id="rId13"/>
    <p:sldId id="370" r:id="rId14"/>
    <p:sldId id="372" r:id="rId15"/>
    <p:sldId id="393" r:id="rId16"/>
    <p:sldId id="403" r:id="rId17"/>
    <p:sldId id="375" r:id="rId18"/>
    <p:sldId id="404" r:id="rId19"/>
    <p:sldId id="373" r:id="rId20"/>
    <p:sldId id="378" r:id="rId21"/>
    <p:sldId id="382" r:id="rId22"/>
    <p:sldId id="379" r:id="rId23"/>
    <p:sldId id="405" r:id="rId24"/>
    <p:sldId id="38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80207"/>
  </p:normalViewPr>
  <p:slideViewPr>
    <p:cSldViewPr snapToGrid="0">
      <p:cViewPr varScale="1">
        <p:scale>
          <a:sx n="85" d="100"/>
          <a:sy n="85" d="100"/>
        </p:scale>
        <p:origin x="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10/30/23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65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Procedural PROS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easy to implement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easy to learn (that’s why we started with it)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simple, straightforward structure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good for simple tasks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Procedural CONS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Difficult scale and hard to reuse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Hard to test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Very “flat” structure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 good for larger applications (gets unwieldy fast)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Hard to maintain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OOP PROS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Much easier to scale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Good for larger, more complex tasks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Easier to test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More flexible structure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Easier to maintain and extend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OOP CONS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Architecture can be complicated, harder to “read”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Takes way more time to get started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Harder to learn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3894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Nothing! We didn’t actually MAKE a song. We just made blueprints for a song – a description of what a Die should know about itself (</a:t>
            </a:r>
            <a:r>
              <a:rPr lang="en-US" dirty="0" err="1"/>
              <a:t>num_sides</a:t>
            </a:r>
            <a:r>
              <a:rPr lang="en-US" dirty="0"/>
              <a:t>, </a:t>
            </a:r>
            <a:r>
              <a:rPr lang="en-US" dirty="0" err="1"/>
              <a:t>current_value</a:t>
            </a:r>
            <a:r>
              <a:rPr lang="en-US" dirty="0"/>
              <a:t>, etc.), and what it should be able to do (print and play).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81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994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10/30/23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Classes Pt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DA4EA-181A-AD40-801E-E22F75A6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the </a:t>
            </a:r>
            <a:r>
              <a:rPr lang="en-US" b="1" dirty="0">
                <a:latin typeface="Courier" pitchFamily="2" charset="0"/>
              </a:rPr>
              <a:t>Die</a:t>
            </a:r>
            <a:r>
              <a:rPr lang="en-US" b="1" dirty="0">
                <a:latin typeface="+mn-lt"/>
              </a:rPr>
              <a:t> </a:t>
            </a:r>
            <a:r>
              <a:rPr lang="en-US" b="1" dirty="0">
                <a:solidFill>
                  <a:srgbClr val="FF9100"/>
                </a:solidFill>
                <a:latin typeface="Courier" pitchFamily="2" charset="0"/>
              </a:rPr>
              <a:t>class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A711357F-48F4-A84B-8FDE-C9657BD5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143331" y="1143360"/>
            <a:ext cx="6243803" cy="458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449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772B6DF8-F8F6-154C-AA4B-049D8249F7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682978" y="1143360"/>
            <a:ext cx="6243803" cy="45816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ADA4EA-181A-AD40-801E-E22F75A6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the </a:t>
            </a:r>
            <a:r>
              <a:rPr lang="en-US" b="1" dirty="0">
                <a:latin typeface="Courier" pitchFamily="2" charset="0"/>
              </a:rPr>
              <a:t>Die</a:t>
            </a:r>
            <a:r>
              <a:rPr lang="en-US" b="1" dirty="0"/>
              <a:t> </a:t>
            </a:r>
            <a:r>
              <a:rPr lang="en-US" b="1" dirty="0">
                <a:solidFill>
                  <a:srgbClr val="FF9100"/>
                </a:solidFill>
                <a:latin typeface="Courier" pitchFamily="2" charset="0"/>
              </a:rPr>
              <a:t>class</a:t>
            </a:r>
            <a:endParaRPr lang="en-US" b="1" dirty="0">
              <a:latin typeface="Courier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27A5EE1-07E8-754D-9B2F-E6132C5CC402}"/>
              </a:ext>
            </a:extLst>
          </p:cNvPr>
          <p:cNvGrpSpPr/>
          <p:nvPr/>
        </p:nvGrpSpPr>
        <p:grpSpPr>
          <a:xfrm>
            <a:off x="3498871" y="2544683"/>
            <a:ext cx="2043048" cy="1548422"/>
            <a:chOff x="-414818" y="2274132"/>
            <a:chExt cx="2043048" cy="154842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430667A-D906-2942-BE70-D0F6F335079E}"/>
                </a:ext>
              </a:extLst>
            </p:cNvPr>
            <p:cNvSpPr txBox="1"/>
            <p:nvPr/>
          </p:nvSpPr>
          <p:spPr>
            <a:xfrm>
              <a:off x="-414818" y="2886005"/>
              <a:ext cx="12057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3470"/>
                  </a:solidFill>
                </a:rPr>
                <a:t>the</a:t>
              </a:r>
            </a:p>
            <a:p>
              <a:pPr algn="ctr"/>
              <a:r>
                <a:rPr lang="en-US" sz="1600" b="1" dirty="0">
                  <a:solidFill>
                    <a:srgbClr val="003470"/>
                  </a:solidFill>
                </a:rPr>
                <a:t>constructor</a:t>
              </a:r>
              <a:endParaRPr lang="en-US" sz="1600" b="1" dirty="0">
                <a:solidFill>
                  <a:srgbClr val="003470"/>
                </a:solidFill>
                <a:latin typeface="Courier" pitchFamily="2" charset="0"/>
              </a:endParaRP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2E8AEB61-1CCE-6448-88FF-CA154BD0ED34}"/>
                </a:ext>
              </a:extLst>
            </p:cNvPr>
            <p:cNvSpPr/>
            <p:nvPr/>
          </p:nvSpPr>
          <p:spPr>
            <a:xfrm rot="16434304">
              <a:off x="76061" y="2270384"/>
              <a:ext cx="1548422" cy="1555917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659497"/>
                <a:gd name="adj5" fmla="val 7233"/>
              </a:avLst>
            </a:prstGeom>
            <a:solidFill>
              <a:srgbClr val="003470"/>
            </a:solidFill>
            <a:ln w="26424"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350D5BA6-E533-354A-9860-8E71A681C5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 l="6065" t="29469" r="29738" b="63305"/>
          <a:stretch/>
        </p:blipFill>
        <p:spPr>
          <a:xfrm>
            <a:off x="5061680" y="2493498"/>
            <a:ext cx="4008329" cy="331092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2219198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78E61D9-FE15-C642-B223-CCAE6CB72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323214" y="1143360"/>
            <a:ext cx="6243803" cy="4581660"/>
          </a:xfrm>
          <a:prstGeom prst="rect">
            <a:avLst/>
          </a:prstGeom>
        </p:spPr>
      </p:pic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B1EFB59F-8205-D940-B893-9DB2AE4AC5B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 l="8672" t="36695" r="29738" b="44983"/>
          <a:stretch/>
        </p:blipFill>
        <p:spPr>
          <a:xfrm>
            <a:off x="4864754" y="2824590"/>
            <a:ext cx="3845491" cy="839478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ADA4EA-181A-AD40-801E-E22F75A6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the </a:t>
            </a:r>
            <a:r>
              <a:rPr lang="en-US" b="1" dirty="0">
                <a:latin typeface="Courier" pitchFamily="2" charset="0"/>
              </a:rPr>
              <a:t>Die</a:t>
            </a:r>
            <a:r>
              <a:rPr lang="en-US" b="1" dirty="0"/>
              <a:t> </a:t>
            </a:r>
            <a:r>
              <a:rPr lang="en-US" b="1" dirty="0">
                <a:solidFill>
                  <a:srgbClr val="FF9100"/>
                </a:solidFill>
                <a:latin typeface="Courier" pitchFamily="2" charset="0"/>
              </a:rPr>
              <a:t>class</a:t>
            </a:r>
            <a:endParaRPr lang="en-US" b="1" dirty="0">
              <a:latin typeface="Courier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27A5EE1-07E8-754D-9B2F-E6132C5CC402}"/>
              </a:ext>
            </a:extLst>
          </p:cNvPr>
          <p:cNvGrpSpPr/>
          <p:nvPr/>
        </p:nvGrpSpPr>
        <p:grpSpPr>
          <a:xfrm>
            <a:off x="7850827" y="1629504"/>
            <a:ext cx="1985541" cy="1548422"/>
            <a:chOff x="-778477" y="2192301"/>
            <a:chExt cx="1985541" cy="154842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430667A-D906-2942-BE70-D0F6F335079E}"/>
                </a:ext>
              </a:extLst>
            </p:cNvPr>
            <p:cNvSpPr txBox="1"/>
            <p:nvPr/>
          </p:nvSpPr>
          <p:spPr>
            <a:xfrm>
              <a:off x="139144" y="2699519"/>
              <a:ext cx="10679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3470"/>
                  </a:solidFill>
                </a:rPr>
                <a:t>attributes</a:t>
              </a:r>
              <a:endParaRPr lang="en-US" sz="1600" b="1" dirty="0">
                <a:solidFill>
                  <a:srgbClr val="003470"/>
                </a:solidFill>
                <a:latin typeface="Courier" pitchFamily="2" charset="0"/>
              </a:endParaRP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2E8AEB61-1CCE-6448-88FF-CA154BD0ED34}"/>
                </a:ext>
              </a:extLst>
            </p:cNvPr>
            <p:cNvSpPr/>
            <p:nvPr/>
          </p:nvSpPr>
          <p:spPr>
            <a:xfrm rot="5210171">
              <a:off x="-774729" y="2188553"/>
              <a:ext cx="1548422" cy="1555917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659497"/>
                <a:gd name="adj5" fmla="val 7233"/>
              </a:avLst>
            </a:prstGeom>
            <a:solidFill>
              <a:srgbClr val="003470"/>
            </a:solidFill>
            <a:ln w="26424"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2732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AF16C4C5-C45A-804A-9244-7065833EE9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652997" y="1123837"/>
            <a:ext cx="6243803" cy="4581660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1881DDDE-A809-9A48-82B2-9395A3DA43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 l="6065" t="58906" r="58627" b="33705"/>
          <a:stretch/>
        </p:blipFill>
        <p:spPr>
          <a:xfrm>
            <a:off x="5031699" y="3822807"/>
            <a:ext cx="2204581" cy="338554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ADA4EA-181A-AD40-801E-E22F75A6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 the </a:t>
            </a:r>
            <a:r>
              <a:rPr lang="en-US" b="1" dirty="0">
                <a:latin typeface="Courier" pitchFamily="2" charset="0"/>
              </a:rPr>
              <a:t>Die</a:t>
            </a:r>
            <a:r>
              <a:rPr lang="en-US" b="1" dirty="0"/>
              <a:t> </a:t>
            </a:r>
            <a:r>
              <a:rPr lang="en-US" b="1" dirty="0">
                <a:solidFill>
                  <a:srgbClr val="FF9100"/>
                </a:solidFill>
                <a:latin typeface="Courier" pitchFamily="2" charset="0"/>
              </a:rPr>
              <a:t>class</a:t>
            </a:r>
            <a:endParaRPr lang="en-US" b="1" dirty="0">
              <a:latin typeface="Courier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EE513DC-B3BB-A049-A00A-DA4CB6C1A3CB}"/>
              </a:ext>
            </a:extLst>
          </p:cNvPr>
          <p:cNvGrpSpPr/>
          <p:nvPr/>
        </p:nvGrpSpPr>
        <p:grpSpPr>
          <a:xfrm>
            <a:off x="3438337" y="3598377"/>
            <a:ext cx="2093510" cy="1929422"/>
            <a:chOff x="415643" y="3324902"/>
            <a:chExt cx="2093510" cy="192942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27A5EE1-07E8-754D-9B2F-E6132C5CC402}"/>
                </a:ext>
              </a:extLst>
            </p:cNvPr>
            <p:cNvGrpSpPr/>
            <p:nvPr/>
          </p:nvGrpSpPr>
          <p:grpSpPr>
            <a:xfrm>
              <a:off x="415643" y="3705902"/>
              <a:ext cx="2093510" cy="1548422"/>
              <a:chOff x="-465280" y="2700121"/>
              <a:chExt cx="2093510" cy="1548422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430667A-D906-2942-BE70-D0F6F335079E}"/>
                  </a:ext>
                </a:extLst>
              </p:cNvPr>
              <p:cNvSpPr txBox="1"/>
              <p:nvPr/>
            </p:nvSpPr>
            <p:spPr>
              <a:xfrm>
                <a:off x="-465280" y="3135777"/>
                <a:ext cx="97334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rgbClr val="003470"/>
                    </a:solidFill>
                  </a:rPr>
                  <a:t>methods</a:t>
                </a:r>
                <a:endParaRPr lang="en-US" sz="1600" b="1" dirty="0">
                  <a:solidFill>
                    <a:srgbClr val="003470"/>
                  </a:solidFill>
                  <a:latin typeface="Courier" pitchFamily="2" charset="0"/>
                </a:endParaRPr>
              </a:p>
            </p:txBody>
          </p:sp>
          <p:sp>
            <p:nvSpPr>
              <p:cNvPr id="8" name="Circular Arrow 7">
                <a:extLst>
                  <a:ext uri="{FF2B5EF4-FFF2-40B4-BE49-F238E27FC236}">
                    <a16:creationId xmlns:a16="http://schemas.microsoft.com/office/drawing/2014/main" id="{2E8AEB61-1CCE-6448-88FF-CA154BD0ED34}"/>
                  </a:ext>
                </a:extLst>
              </p:cNvPr>
              <p:cNvSpPr/>
              <p:nvPr/>
            </p:nvSpPr>
            <p:spPr>
              <a:xfrm rot="16434304">
                <a:off x="76061" y="2696373"/>
                <a:ext cx="1548422" cy="1555917"/>
              </a:xfrm>
              <a:prstGeom prst="circularArrow">
                <a:avLst>
                  <a:gd name="adj1" fmla="val 1411"/>
                  <a:gd name="adj2" fmla="val 1563058"/>
                  <a:gd name="adj3" fmla="val 20880751"/>
                  <a:gd name="adj4" fmla="val 18028677"/>
                  <a:gd name="adj5" fmla="val 7233"/>
                </a:avLst>
              </a:prstGeom>
              <a:solidFill>
                <a:srgbClr val="003470"/>
              </a:solidFill>
              <a:ln w="26424" cap="rnd">
                <a:solidFill>
                  <a:srgbClr val="00347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" name="Circular Arrow 10">
              <a:extLst>
                <a:ext uri="{FF2B5EF4-FFF2-40B4-BE49-F238E27FC236}">
                  <a16:creationId xmlns:a16="http://schemas.microsoft.com/office/drawing/2014/main" id="{566895A8-5A1C-8248-96F2-EB1D3C9637A0}"/>
                </a:ext>
              </a:extLst>
            </p:cNvPr>
            <p:cNvSpPr/>
            <p:nvPr/>
          </p:nvSpPr>
          <p:spPr>
            <a:xfrm rot="5165696" flipV="1">
              <a:off x="956983" y="3321154"/>
              <a:ext cx="1548422" cy="1555917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8186247"/>
                <a:gd name="adj5" fmla="val 7233"/>
              </a:avLst>
            </a:prstGeom>
            <a:solidFill>
              <a:srgbClr val="003470"/>
            </a:solidFill>
            <a:ln w="26424"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305272A4-1F2A-0F47-9FB2-C506B1CB332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 l="6065" t="82700" r="29738" b="10201"/>
          <a:stretch/>
        </p:blipFill>
        <p:spPr>
          <a:xfrm>
            <a:off x="5031699" y="4912965"/>
            <a:ext cx="4008329" cy="325282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1027313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84F73058-158F-4941-A469-7670CE18DF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48460" y="863351"/>
            <a:ext cx="6243803" cy="45816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ADA4EA-181A-AD40-801E-E22F75A6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if I </a:t>
            </a:r>
            <a:r>
              <a:rPr lang="en-US" b="1" dirty="0"/>
              <a:t>run</a:t>
            </a:r>
            <a:r>
              <a:rPr lang="en-US" dirty="0"/>
              <a:t> this program?</a:t>
            </a:r>
            <a:endParaRPr lang="en-US" b="1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883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D82EA1-39C0-8543-9FAD-181380B88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class</a:t>
            </a:r>
          </a:p>
        </p:txBody>
      </p: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D7080C92-F941-C64C-8CF4-D0947C5A996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24722" y="1424184"/>
            <a:ext cx="3922387" cy="400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158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D82EA1-39C0-8543-9FAD-181380B88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</a:t>
            </a:r>
            <a:r>
              <a:rPr lang="en-US" b="1" dirty="0">
                <a:latin typeface="Courier" pitchFamily="2" charset="0"/>
              </a:rPr>
              <a:t>Die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instances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EE513DC-B3BB-A049-A00A-DA4CB6C1A3CB}"/>
              </a:ext>
            </a:extLst>
          </p:cNvPr>
          <p:cNvGrpSpPr/>
          <p:nvPr/>
        </p:nvGrpSpPr>
        <p:grpSpPr>
          <a:xfrm flipH="1">
            <a:off x="6241480" y="2060739"/>
            <a:ext cx="3416037" cy="1548422"/>
            <a:chOff x="-963126" y="3582117"/>
            <a:chExt cx="3416037" cy="154842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430667A-D906-2942-BE70-D0F6F335079E}"/>
                </a:ext>
              </a:extLst>
            </p:cNvPr>
            <p:cNvSpPr txBox="1"/>
            <p:nvPr/>
          </p:nvSpPr>
          <p:spPr>
            <a:xfrm>
              <a:off x="-963126" y="4017773"/>
              <a:ext cx="18870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3470"/>
                  </a:solidFill>
                </a:rPr>
                <a:t>call the constructor</a:t>
              </a:r>
              <a:endParaRPr lang="en-US" sz="1600" b="1" dirty="0">
                <a:solidFill>
                  <a:srgbClr val="003470"/>
                </a:solidFill>
                <a:latin typeface="Courier" pitchFamily="2" charset="0"/>
              </a:endParaRPr>
            </a:p>
          </p:txBody>
        </p:sp>
        <p:sp>
          <p:nvSpPr>
            <p:cNvPr id="10" name="Circular Arrow 9">
              <a:extLst>
                <a:ext uri="{FF2B5EF4-FFF2-40B4-BE49-F238E27FC236}">
                  <a16:creationId xmlns:a16="http://schemas.microsoft.com/office/drawing/2014/main" id="{566895A8-5A1C-8248-96F2-EB1D3C9637A0}"/>
                </a:ext>
              </a:extLst>
            </p:cNvPr>
            <p:cNvSpPr/>
            <p:nvPr/>
          </p:nvSpPr>
          <p:spPr>
            <a:xfrm rot="6300000" flipV="1">
              <a:off x="900742" y="3578369"/>
              <a:ext cx="1548422" cy="1555917"/>
            </a:xfrm>
            <a:prstGeom prst="circularArrow">
              <a:avLst>
                <a:gd name="adj1" fmla="val 1682"/>
                <a:gd name="adj2" fmla="val 1563058"/>
                <a:gd name="adj3" fmla="val 1138711"/>
                <a:gd name="adj4" fmla="val 18186247"/>
                <a:gd name="adj5" fmla="val 7233"/>
              </a:avLst>
            </a:prstGeom>
            <a:solidFill>
              <a:srgbClr val="003470"/>
            </a:solidFill>
            <a:ln w="26424"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Circular Arrow 12">
            <a:extLst>
              <a:ext uri="{FF2B5EF4-FFF2-40B4-BE49-F238E27FC236}">
                <a16:creationId xmlns:a16="http://schemas.microsoft.com/office/drawing/2014/main" id="{566895A8-5A1C-8248-96F2-EB1D3C9637A0}"/>
              </a:ext>
            </a:extLst>
          </p:cNvPr>
          <p:cNvSpPr/>
          <p:nvPr/>
        </p:nvSpPr>
        <p:spPr>
          <a:xfrm rot="6300000" flipH="1">
            <a:off x="6157719" y="1656112"/>
            <a:ext cx="1548422" cy="1555917"/>
          </a:xfrm>
          <a:prstGeom prst="circularArrow">
            <a:avLst>
              <a:gd name="adj1" fmla="val 1682"/>
              <a:gd name="adj2" fmla="val 1563058"/>
              <a:gd name="adj3" fmla="val 1138711"/>
              <a:gd name="adj4" fmla="val 18186247"/>
              <a:gd name="adj5" fmla="val 7233"/>
            </a:avLst>
          </a:prstGeom>
          <a:solidFill>
            <a:srgbClr val="003470"/>
          </a:solidFill>
          <a:ln w="26424" cap="rnd">
            <a:solidFill>
              <a:srgbClr val="00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D7080C92-F941-C64C-8CF4-D0947C5A996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14860" y="1383006"/>
            <a:ext cx="3922387" cy="4000488"/>
          </a:xfrm>
          <a:prstGeom prst="rect">
            <a:avLst/>
          </a:prstGeom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FAF365B6-02EE-8B49-BBB6-83C5A848A3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 l="9674" t="9348" r="50408" b="82260"/>
          <a:stretch/>
        </p:blipFill>
        <p:spPr>
          <a:xfrm>
            <a:off x="4894324" y="1756962"/>
            <a:ext cx="1565753" cy="335707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pic>
        <p:nvPicPr>
          <p:cNvPr id="16" name="Picture 15" descr="A picture containing text&#10;&#10;Description automatically generated">
            <a:extLst>
              <a:ext uri="{FF2B5EF4-FFF2-40B4-BE49-F238E27FC236}">
                <a16:creationId xmlns:a16="http://schemas.microsoft.com/office/drawing/2014/main" id="{7C3CE0D0-4992-F149-B100-BED1849404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rcRect l="9674" t="43649" r="50408" b="47453"/>
          <a:stretch/>
        </p:blipFill>
        <p:spPr>
          <a:xfrm>
            <a:off x="4894324" y="3129197"/>
            <a:ext cx="1565753" cy="355937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2132214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B5030-14DC-F14B-8387-0CCA241F4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Lots of possible </a:t>
            </a:r>
            <a:r>
              <a:rPr lang="en-US" b="1" dirty="0">
                <a:latin typeface="Courier" pitchFamily="2" charset="0"/>
              </a:rPr>
              <a:t>Die</a:t>
            </a:r>
            <a:r>
              <a:rPr lang="en-US" dirty="0"/>
              <a:t> </a:t>
            </a:r>
            <a:r>
              <a:rPr lang="en-US" b="1" dirty="0">
                <a:latin typeface="Courier" pitchFamily="2" charset="0"/>
              </a:rPr>
              <a:t>instances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90388C-F103-2A4B-BB0F-81A3926648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13" t="17778" r="8502" b="11317"/>
          <a:stretch/>
        </p:blipFill>
        <p:spPr>
          <a:xfrm>
            <a:off x="4520465" y="1434496"/>
            <a:ext cx="6868633" cy="486262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E27A5EE1-07E8-754D-9B2F-E6132C5CC402}"/>
              </a:ext>
            </a:extLst>
          </p:cNvPr>
          <p:cNvGrpSpPr/>
          <p:nvPr/>
        </p:nvGrpSpPr>
        <p:grpSpPr>
          <a:xfrm>
            <a:off x="4115352" y="1322847"/>
            <a:ext cx="2168075" cy="1548422"/>
            <a:chOff x="-301306" y="2741276"/>
            <a:chExt cx="2168075" cy="154842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430667A-D906-2942-BE70-D0F6F335079E}"/>
                </a:ext>
              </a:extLst>
            </p:cNvPr>
            <p:cNvSpPr txBox="1"/>
            <p:nvPr/>
          </p:nvSpPr>
          <p:spPr>
            <a:xfrm>
              <a:off x="-301306" y="2755178"/>
              <a:ext cx="145584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3470"/>
                  </a:solidFill>
                </a:rPr>
                <a:t>they don’t all </a:t>
              </a:r>
            </a:p>
            <a:p>
              <a:pPr algn="ctr"/>
              <a:r>
                <a:rPr lang="en-US" sz="1600" dirty="0">
                  <a:solidFill>
                    <a:srgbClr val="003470"/>
                  </a:solidFill>
                </a:rPr>
                <a:t>have the same </a:t>
              </a:r>
            </a:p>
            <a:p>
              <a:pPr algn="ctr"/>
              <a:r>
                <a:rPr lang="en-US" sz="1600" b="1" dirty="0">
                  <a:solidFill>
                    <a:srgbClr val="003470"/>
                  </a:solidFill>
                </a:rPr>
                <a:t>attributes</a:t>
              </a:r>
              <a:endParaRPr lang="en-US" sz="1600" b="1" dirty="0">
                <a:solidFill>
                  <a:srgbClr val="003470"/>
                </a:solidFill>
                <a:latin typeface="Courier" pitchFamily="2" charset="0"/>
              </a:endParaRPr>
            </a:p>
          </p:txBody>
        </p:sp>
        <p:sp>
          <p:nvSpPr>
            <p:cNvPr id="13" name="Circular Arrow 12">
              <a:extLst>
                <a:ext uri="{FF2B5EF4-FFF2-40B4-BE49-F238E27FC236}">
                  <a16:creationId xmlns:a16="http://schemas.microsoft.com/office/drawing/2014/main" id="{2E8AEB61-1CCE-6448-88FF-CA154BD0ED34}"/>
                </a:ext>
              </a:extLst>
            </p:cNvPr>
            <p:cNvSpPr/>
            <p:nvPr/>
          </p:nvSpPr>
          <p:spPr>
            <a:xfrm rot="16389829" flipH="1">
              <a:off x="314600" y="2737528"/>
              <a:ext cx="1548422" cy="1555917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659497"/>
                <a:gd name="adj5" fmla="val 7233"/>
              </a:avLst>
            </a:prstGeom>
            <a:solidFill>
              <a:srgbClr val="003470"/>
            </a:solidFill>
            <a:ln w="26424"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40787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DA4EA-181A-AD40-801E-E22F75A6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from the </a:t>
            </a:r>
            <a:r>
              <a:rPr lang="en-US" b="1" dirty="0"/>
              <a:t>same blueprint</a:t>
            </a:r>
            <a:endParaRPr lang="en-US" b="1" dirty="0">
              <a:solidFill>
                <a:srgbClr val="FF9100"/>
              </a:solidFill>
              <a:latin typeface="Courier" pitchFamily="2" charset="0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A711357F-48F4-A84B-8FDE-C9657BD5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293234" y="1143360"/>
            <a:ext cx="6243803" cy="458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8919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2BBB3-75F2-3940-8919-48095018C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9100"/>
                </a:solidFill>
                <a:latin typeface="Courier" pitchFamily="2" charset="0"/>
              </a:rPr>
              <a:t>class</a:t>
            </a:r>
            <a:r>
              <a:rPr lang="en-US" dirty="0">
                <a:solidFill>
                  <a:srgbClr val="FF9100"/>
                </a:solidFill>
              </a:rPr>
              <a:t> </a:t>
            </a:r>
            <a:r>
              <a:rPr lang="en-US" dirty="0"/>
              <a:t>definition vs. </a:t>
            </a:r>
            <a:r>
              <a:rPr lang="en-US" b="1" dirty="0">
                <a:latin typeface="Courier" pitchFamily="2" charset="0"/>
              </a:rPr>
              <a:t>instance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11F0443-D324-8642-A86E-22DD548D7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7327" y="1194182"/>
            <a:ext cx="3981450" cy="463567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1D0A4E6-300F-214A-A2B0-202643593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5340" y="1532720"/>
            <a:ext cx="3972302" cy="37925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D5AC1F-63ED-5545-A3F6-3AAD8450A666}"/>
              </a:ext>
            </a:extLst>
          </p:cNvPr>
          <p:cNvSpPr txBox="1"/>
          <p:nvPr/>
        </p:nvSpPr>
        <p:spPr>
          <a:xfrm>
            <a:off x="8525405" y="5506695"/>
            <a:ext cx="29680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3470"/>
                </a:solidFill>
              </a:rPr>
              <a:t>…make sense?</a:t>
            </a:r>
          </a:p>
        </p:txBody>
      </p:sp>
    </p:spTree>
    <p:extLst>
      <p:ext uri="{BB962C8B-B14F-4D97-AF65-F5344CB8AC3E}">
        <p14:creationId xmlns:p14="http://schemas.microsoft.com/office/powerpoint/2010/main" val="644813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Object-Oriented Programming</a:t>
            </a:r>
          </a:p>
          <a:p>
            <a:pPr lvl="1"/>
            <a:r>
              <a:rPr lang="en-US" sz="2600" dirty="0"/>
              <a:t>Big idea</a:t>
            </a:r>
          </a:p>
          <a:p>
            <a:pPr lvl="1"/>
            <a:r>
              <a:rPr lang="en-US" sz="2600" dirty="0"/>
              <a:t>recap classes</a:t>
            </a:r>
          </a:p>
          <a:p>
            <a:pPr lvl="1"/>
            <a:r>
              <a:rPr lang="en-US" sz="2600" dirty="0"/>
              <a:t>public vs private</a:t>
            </a:r>
          </a:p>
        </p:txBody>
      </p:sp>
    </p:spTree>
    <p:extLst>
      <p:ext uri="{BB962C8B-B14F-4D97-AF65-F5344CB8AC3E}">
        <p14:creationId xmlns:p14="http://schemas.microsoft.com/office/powerpoint/2010/main" val="4250095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C419D8-267F-EB40-9409-235CE3F6E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Lingering question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111B90-839D-CA41-BFE8-04188A864BF7}"/>
              </a:ext>
            </a:extLst>
          </p:cNvPr>
          <p:cNvGrpSpPr/>
          <p:nvPr/>
        </p:nvGrpSpPr>
        <p:grpSpPr>
          <a:xfrm>
            <a:off x="4031105" y="2471268"/>
            <a:ext cx="5139206" cy="2809255"/>
            <a:chOff x="-31929" y="3342073"/>
            <a:chExt cx="5139206" cy="280925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5DD63B0-5977-914D-AF28-9327597B6AFC}"/>
                </a:ext>
              </a:extLst>
            </p:cNvPr>
            <p:cNvSpPr txBox="1"/>
            <p:nvPr/>
          </p:nvSpPr>
          <p:spPr>
            <a:xfrm>
              <a:off x="81515" y="5197221"/>
              <a:ext cx="502576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3470"/>
                  </a:solidFill>
                </a:rPr>
                <a:t>“Why can’t I just access attributes </a:t>
              </a:r>
              <a:r>
                <a:rPr lang="en-US" sz="2800" b="1" dirty="0">
                  <a:solidFill>
                    <a:srgbClr val="003470"/>
                  </a:solidFill>
                </a:rPr>
                <a:t>directly</a:t>
              </a:r>
              <a:r>
                <a:rPr lang="en-US" sz="2800" dirty="0">
                  <a:solidFill>
                    <a:srgbClr val="003470"/>
                  </a:solidFill>
                </a:rPr>
                <a:t>?”</a:t>
              </a:r>
              <a:endParaRPr lang="en-US" sz="2800" dirty="0">
                <a:solidFill>
                  <a:srgbClr val="003470"/>
                </a:solidFill>
                <a:latin typeface="Courier" pitchFamily="2" charset="0"/>
              </a:endParaRPr>
            </a:p>
          </p:txBody>
        </p:sp>
        <p:sp>
          <p:nvSpPr>
            <p:cNvPr id="14" name="Circular Arrow 13">
              <a:extLst>
                <a:ext uri="{FF2B5EF4-FFF2-40B4-BE49-F238E27FC236}">
                  <a16:creationId xmlns:a16="http://schemas.microsoft.com/office/drawing/2014/main" id="{5755FFC8-CAC0-7E49-A88C-C233242DE023}"/>
                </a:ext>
              </a:extLst>
            </p:cNvPr>
            <p:cNvSpPr/>
            <p:nvPr/>
          </p:nvSpPr>
          <p:spPr>
            <a:xfrm rot="14436755">
              <a:off x="-26567" y="3336711"/>
              <a:ext cx="2215286" cy="2226009"/>
            </a:xfrm>
            <a:prstGeom prst="circularArrow">
              <a:avLst>
                <a:gd name="adj1" fmla="val 1411"/>
                <a:gd name="adj2" fmla="val 778617"/>
                <a:gd name="adj3" fmla="val 20880751"/>
                <a:gd name="adj4" fmla="val 14495991"/>
                <a:gd name="adj5" fmla="val 4510"/>
              </a:avLst>
            </a:prstGeom>
            <a:solidFill>
              <a:srgbClr val="003470"/>
            </a:solidFill>
            <a:ln w="26424"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FAC6B0C2-0CB1-614E-BFF7-6C9DBA95A0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63" t="82767" r="50000"/>
          <a:stretch/>
        </p:blipFill>
        <p:spPr>
          <a:xfrm>
            <a:off x="4670391" y="1932795"/>
            <a:ext cx="5823789" cy="164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7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60C8F-E662-1640-84FF-C83A70804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 back to our ATM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1EE32-452B-E748-A3E5-84A60C030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Can you imagine any </a:t>
            </a:r>
            <a:r>
              <a:rPr lang="en-US" sz="2800" b="1" dirty="0">
                <a:latin typeface="Courier" pitchFamily="2" charset="0"/>
              </a:rPr>
              <a:t>attributes/methods </a:t>
            </a:r>
            <a:r>
              <a:rPr lang="en-US" sz="2800" dirty="0"/>
              <a:t>you might want to be </a:t>
            </a:r>
            <a:r>
              <a:rPr lang="en-US" sz="2800" b="1" dirty="0">
                <a:latin typeface="Courier" pitchFamily="2" charset="0"/>
              </a:rPr>
              <a:t>private</a:t>
            </a:r>
            <a:r>
              <a:rPr lang="en-US" sz="2800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788680-4B67-634E-B5DB-C367917C9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261" y="2549264"/>
            <a:ext cx="3975100" cy="39751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F1076FEB-6D76-9848-8967-5783260C3C63}"/>
              </a:ext>
            </a:extLst>
          </p:cNvPr>
          <p:cNvGrpSpPr/>
          <p:nvPr/>
        </p:nvGrpSpPr>
        <p:grpSpPr>
          <a:xfrm>
            <a:off x="7593984" y="2614437"/>
            <a:ext cx="3850861" cy="3370311"/>
            <a:chOff x="5493028" y="3037116"/>
            <a:chExt cx="3850861" cy="337031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158C31E-2AEE-B744-A0DE-07FA57C47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flipH="1">
              <a:off x="5493028" y="3037116"/>
              <a:ext cx="3850861" cy="330073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02D734D-B1F1-D347-8940-269E3D87245D}"/>
                </a:ext>
              </a:extLst>
            </p:cNvPr>
            <p:cNvSpPr txBox="1"/>
            <p:nvPr/>
          </p:nvSpPr>
          <p:spPr>
            <a:xfrm>
              <a:off x="5896403" y="6007317"/>
              <a:ext cx="29546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Courier" pitchFamily="2" charset="0"/>
                </a:rPr>
                <a:t>print(</a:t>
              </a:r>
              <a:r>
                <a:rPr lang="en-US" sz="2000" b="1" dirty="0" err="1">
                  <a:latin typeface="Courier" pitchFamily="2" charset="0"/>
                </a:rPr>
                <a:t>account.pin</a:t>
              </a:r>
              <a:r>
                <a:rPr lang="en-US" sz="2000" b="1" dirty="0">
                  <a:latin typeface="Courier" pitchFamily="2" charset="0"/>
                </a:rPr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136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35179-7C31-3446-841D-5C991C4A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public</a:t>
            </a:r>
            <a:r>
              <a:rPr lang="en-US" dirty="0"/>
              <a:t> vs. </a:t>
            </a:r>
            <a:r>
              <a:rPr lang="en-US" b="1" dirty="0">
                <a:latin typeface="Courier" pitchFamily="2" charset="0"/>
              </a:rPr>
              <a:t>private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6C180-B5B4-0345-AF4B-0F4C32405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b="1" dirty="0">
                <a:latin typeface="Courier" pitchFamily="2" charset="0"/>
              </a:rPr>
              <a:t>python</a:t>
            </a:r>
            <a:r>
              <a:rPr lang="en-US" sz="2800" dirty="0"/>
              <a:t> </a:t>
            </a:r>
            <a:r>
              <a:rPr lang="en-US" sz="2800" b="1" dirty="0">
                <a:latin typeface="Courier" pitchFamily="2" charset="0"/>
              </a:rPr>
              <a:t>methods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2800" b="1" dirty="0">
                <a:latin typeface="Courier" pitchFamily="2" charset="0"/>
              </a:rPr>
              <a:t>attributes</a:t>
            </a:r>
            <a:r>
              <a:rPr lang="en-US" sz="2800" dirty="0"/>
              <a:t> are </a:t>
            </a:r>
            <a:r>
              <a:rPr lang="en-US" sz="2800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public</a:t>
            </a:r>
            <a:r>
              <a:rPr lang="en-US" sz="2800" dirty="0"/>
              <a:t> by default </a:t>
            </a:r>
            <a:r>
              <a:rPr lang="en-US" dirty="0"/>
              <a:t>this means that they can be accessed from </a:t>
            </a:r>
            <a:r>
              <a:rPr lang="en-US" b="1" dirty="0"/>
              <a:t>outside</a:t>
            </a:r>
            <a:r>
              <a:rPr lang="en-US" dirty="0"/>
              <a:t> the </a:t>
            </a:r>
            <a:r>
              <a:rPr lang="en-US" b="1" dirty="0">
                <a:latin typeface="Courier" pitchFamily="2" charset="0"/>
              </a:rPr>
              <a:t>instance</a:t>
            </a:r>
            <a:r>
              <a:rPr lang="mr-IN" dirty="0"/>
              <a:t>…</a:t>
            </a:r>
            <a:r>
              <a:rPr lang="en-US" dirty="0"/>
              <a:t> by anyone (for better or for worse)</a:t>
            </a:r>
          </a:p>
          <a:p>
            <a:pPr lvl="1"/>
            <a:endParaRPr lang="en-US" sz="2400" dirty="0"/>
          </a:p>
          <a:p>
            <a:r>
              <a:rPr lang="en-US" sz="2800" dirty="0"/>
              <a:t>To make a </a:t>
            </a:r>
            <a:r>
              <a:rPr lang="en-US" sz="2800" b="1" dirty="0">
                <a:latin typeface="Courier" pitchFamily="2" charset="0"/>
              </a:rPr>
              <a:t>method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2800" b="1" dirty="0">
                <a:latin typeface="Courier" pitchFamily="2" charset="0"/>
              </a:rPr>
              <a:t>attribute</a:t>
            </a:r>
            <a:r>
              <a:rPr lang="en-US" sz="2800" dirty="0"/>
              <a:t> </a:t>
            </a:r>
            <a:r>
              <a:rPr lang="en-US" sz="2800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private</a:t>
            </a:r>
            <a:r>
              <a:rPr lang="en-US" sz="2800" dirty="0"/>
              <a:t> (i.e. accessible only within the </a:t>
            </a:r>
            <a:r>
              <a:rPr lang="en-US" sz="2800" b="1" dirty="0">
                <a:latin typeface="Courier" pitchFamily="2" charset="0"/>
              </a:rPr>
              <a:t>instance</a:t>
            </a:r>
            <a:r>
              <a:rPr lang="en-US" sz="2800" dirty="0"/>
              <a:t> itself), prefix it with a double underscore (_</a:t>
            </a:r>
            <a:r>
              <a:rPr lang="en-US" sz="1000" dirty="0"/>
              <a:t> </a:t>
            </a:r>
            <a:r>
              <a:rPr lang="en-US" sz="2800" dirty="0"/>
              <a:t>_)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C784C9-3775-9C4F-A4B5-65621F81C8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81179" y="4133332"/>
            <a:ext cx="5491378" cy="123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495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E254A-9DBE-6E95-2F88-3D4044C57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15-minute 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C3A3D-F764-CE9C-36EA-885F8F096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400" dirty="0"/>
              <a:t>Create a class to represent this class (CAIS 117) </a:t>
            </a:r>
          </a:p>
          <a:p>
            <a:r>
              <a:rPr lang="en-US" sz="2400" dirty="0"/>
              <a:t>Which attributes should be private and which should be public?</a:t>
            </a:r>
          </a:p>
          <a:p>
            <a:r>
              <a:rPr lang="en-US" sz="2400" dirty="0"/>
              <a:t>Once you have your class, write a program that makes an instance of that class and prints that names of everyone </a:t>
            </a:r>
            <a:r>
              <a:rPr lang="en-US" sz="2400"/>
              <a:t>in class </a:t>
            </a:r>
            <a:endParaRPr lang="en-US" sz="2200" dirty="0"/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1652357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7B5D3-4139-0547-85A6-7276A5CBE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5295-7429-134A-A133-FBC3F1E1C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Object-oriented programming is a </a:t>
            </a:r>
            <a:r>
              <a:rPr lang="en-US" sz="2400" b="1" dirty="0"/>
              <a:t>powerful paradigm</a:t>
            </a:r>
            <a:endParaRPr lang="en-US" sz="2400" dirty="0"/>
          </a:p>
          <a:p>
            <a:r>
              <a:rPr lang="en-US" sz="2400" b="1" dirty="0"/>
              <a:t>It’s also very common </a:t>
            </a:r>
            <a:r>
              <a:rPr lang="en-US" sz="2400" dirty="0"/>
              <a:t>(and therefore useful to learn)</a:t>
            </a:r>
          </a:p>
          <a:p>
            <a:r>
              <a:rPr lang="en-US" sz="2400" dirty="0"/>
              <a:t>The more </a:t>
            </a:r>
            <a:r>
              <a:rPr lang="en-US" sz="2400" b="1" dirty="0"/>
              <a:t>complex</a:t>
            </a:r>
            <a:r>
              <a:rPr lang="en-US" sz="2400" dirty="0"/>
              <a:t> your problem, the more it makes sense to </a:t>
            </a:r>
            <a:r>
              <a:rPr lang="en-US" sz="2400" b="1" dirty="0"/>
              <a:t>organize your code this way</a:t>
            </a:r>
            <a:endParaRPr lang="en-US" sz="2400" dirty="0"/>
          </a:p>
          <a:p>
            <a:r>
              <a:rPr lang="en-US" sz="2400" dirty="0"/>
              <a:t>In Python, it isn’t all or nothing: some parts of your program might be object-oriented, others might be procedural</a:t>
            </a:r>
          </a:p>
          <a:p>
            <a:r>
              <a:rPr lang="en-US" sz="2400" dirty="0"/>
              <a:t>The important part is that your code </a:t>
            </a:r>
            <a:r>
              <a:rPr lang="en-US" sz="2400" b="1" dirty="0"/>
              <a:t>makes sense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4411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1D309-BABD-2746-ABF4-07AD10290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back to the very beginning…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65BE63F-B43A-0546-845B-A72B3D475844}"/>
              </a:ext>
            </a:extLst>
          </p:cNvPr>
          <p:cNvGrpSpPr/>
          <p:nvPr/>
        </p:nvGrpSpPr>
        <p:grpSpPr>
          <a:xfrm>
            <a:off x="3979165" y="843127"/>
            <a:ext cx="7366001" cy="4881893"/>
            <a:chOff x="1066800" y="1600200"/>
            <a:chExt cx="6502401" cy="430953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18C61CE-A99E-FA47-B1BB-4D0EDE318208}"/>
                </a:ext>
              </a:extLst>
            </p:cNvPr>
            <p:cNvGrpSpPr/>
            <p:nvPr/>
          </p:nvGrpSpPr>
          <p:grpSpPr>
            <a:xfrm>
              <a:off x="1066800" y="1600200"/>
              <a:ext cx="6502400" cy="4191001"/>
              <a:chOff x="1066800" y="1600200"/>
              <a:chExt cx="6502400" cy="4191001"/>
            </a:xfrm>
          </p:grpSpPr>
          <p:pic>
            <p:nvPicPr>
              <p:cNvPr id="6" name="Content Placeholder 4">
                <a:extLst>
                  <a:ext uri="{FF2B5EF4-FFF2-40B4-BE49-F238E27FC236}">
                    <a16:creationId xmlns:a16="http://schemas.microsoft.com/office/drawing/2014/main" id="{47323C4C-58A9-A846-B5A1-2887967A74E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76562"/>
              <a:stretch/>
            </p:blipFill>
            <p:spPr>
              <a:xfrm>
                <a:off x="1066800" y="1600200"/>
                <a:ext cx="6502400" cy="1143000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15" name="Content Placeholder 4">
                <a:extLst>
                  <a:ext uri="{FF2B5EF4-FFF2-40B4-BE49-F238E27FC236}">
                    <a16:creationId xmlns:a16="http://schemas.microsoft.com/office/drawing/2014/main" id="{047FD012-4AF2-6049-84D4-5F513963D5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6634" b="170"/>
              <a:stretch/>
            </p:blipFill>
            <p:spPr>
              <a:xfrm>
                <a:off x="1066800" y="2709336"/>
                <a:ext cx="6502400" cy="3081865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2123847-7BE4-314C-A035-6005921E007F}"/>
                </a:ext>
              </a:extLst>
            </p:cNvPr>
            <p:cNvSpPr/>
            <p:nvPr/>
          </p:nvSpPr>
          <p:spPr>
            <a:xfrm>
              <a:off x="1066801" y="1600200"/>
              <a:ext cx="6502400" cy="4309533"/>
            </a:xfrm>
            <a:prstGeom prst="rect">
              <a:avLst/>
            </a:prstGeom>
            <a:noFill/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Content Placeholder 4">
            <a:extLst>
              <a:ext uri="{FF2B5EF4-FFF2-40B4-BE49-F238E27FC236}">
                <a16:creationId xmlns:a16="http://schemas.microsoft.com/office/drawing/2014/main" id="{411B9781-C095-1C4E-AB57-528E94EEFE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66459" r="74598" b="170"/>
          <a:stretch/>
        </p:blipFill>
        <p:spPr>
          <a:xfrm>
            <a:off x="3992793" y="3731989"/>
            <a:ext cx="1871133" cy="1843554"/>
          </a:xfrm>
          <a:prstGeom prst="rect">
            <a:avLst/>
          </a:prstGeom>
          <a:ln>
            <a:noFill/>
          </a:ln>
          <a:effectLst>
            <a:glow rad="101600">
              <a:srgbClr val="FFC000">
                <a:alpha val="60000"/>
              </a:srgbClr>
            </a:glow>
          </a:effectLst>
        </p:spPr>
      </p:pic>
      <p:pic>
        <p:nvPicPr>
          <p:cNvPr id="21" name="Content Placeholder 4">
            <a:extLst>
              <a:ext uri="{FF2B5EF4-FFF2-40B4-BE49-F238E27FC236}">
                <a16:creationId xmlns:a16="http://schemas.microsoft.com/office/drawing/2014/main" id="{026301EA-56BE-BC42-8D18-71B96DDEE3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7010" t="66459" r="27703" b="170"/>
          <a:stretch/>
        </p:blipFill>
        <p:spPr>
          <a:xfrm>
            <a:off x="7454791" y="3731989"/>
            <a:ext cx="1862667" cy="1843554"/>
          </a:xfrm>
          <a:prstGeom prst="rect">
            <a:avLst/>
          </a:prstGeom>
          <a:ln>
            <a:noFill/>
          </a:ln>
          <a:effectLst>
            <a:glow rad="101600">
              <a:srgbClr val="FFC000">
                <a:alpha val="60000"/>
              </a:srgbClr>
            </a:glo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358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28"/>
    </mc:Choice>
    <mc:Fallback xmlns="">
      <p:transition spd="slow" advTm="103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8598-6B21-A54D-99E7-F28F82B52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Imperative (“procedural”)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49200-ABF3-4B42-849D-0E81D3C85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Program is structured as a </a:t>
            </a:r>
            <a:r>
              <a:rPr lang="en-US" sz="2800" b="1" dirty="0"/>
              <a:t>set of steps </a:t>
            </a:r>
            <a:r>
              <a:rPr lang="en-US" sz="2800" dirty="0"/>
              <a:t>(functions and code blocks) that flow sequentially to complete a task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6FAFBE-1C39-BC4F-92F6-22D40D142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101" y="2501900"/>
            <a:ext cx="39751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84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512"/>
    </mc:Choice>
    <mc:Fallback xmlns="">
      <p:transition spd="slow" advTm="5251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8598-6B21-A54D-99E7-F28F82B52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Object-oriented programming (“OOP”)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49200-ABF3-4B42-849D-0E81D3C85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Program is structured as a </a:t>
            </a:r>
            <a:r>
              <a:rPr lang="en-US" sz="2800" b="1" dirty="0"/>
              <a:t>set of objects</a:t>
            </a:r>
            <a:r>
              <a:rPr lang="en-US" sz="2800" dirty="0"/>
              <a:t> (with attributes and methods) that group together data and actions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6FAFBE-1C39-BC4F-92F6-22D40D142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101" y="2501900"/>
            <a:ext cx="39751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258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260"/>
    </mc:Choice>
    <mc:Fallback xmlns="">
      <p:transition spd="slow" advTm="6526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710DC-2CE2-6846-BB1E-33A8FB72D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Comparison</a:t>
            </a:r>
            <a:r>
              <a:rPr lang="en-US" dirty="0"/>
              <a:t>: pros and cons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4571CC-634E-6646-BF10-8AC7FEF9D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00401" y="1943175"/>
            <a:ext cx="4038600" cy="4718304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Object-oriented</a:t>
            </a:r>
          </a:p>
          <a:p>
            <a:pPr marL="0" indent="0" algn="ctr">
              <a:buNone/>
            </a:pPr>
            <a:r>
              <a:rPr lang="en-US" dirty="0"/>
              <a:t>(a.k.a. “OOP”)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4589AD8-2D1D-8C42-90BD-41B695315A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91401" y="1943175"/>
            <a:ext cx="4038600" cy="4718304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Imperative</a:t>
            </a:r>
          </a:p>
          <a:p>
            <a:pPr marL="0" indent="0" algn="ctr">
              <a:buNone/>
            </a:pPr>
            <a:r>
              <a:rPr lang="en-US" dirty="0"/>
              <a:t>(a.k.a. “procedural”)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071440-9486-1446-A4E8-B9E3BD3B44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544" r="29123"/>
          <a:stretch/>
        </p:blipFill>
        <p:spPr>
          <a:xfrm>
            <a:off x="7748081" y="1123837"/>
            <a:ext cx="3463278" cy="26123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5A94D5-5293-B040-A7FE-9DE1AA79A5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7719"/>
          <a:stretch/>
        </p:blipFill>
        <p:spPr>
          <a:xfrm>
            <a:off x="3667148" y="1111408"/>
            <a:ext cx="3593968" cy="283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307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440"/>
    </mc:Choice>
    <mc:Fallback xmlns="">
      <p:transition spd="slow" advTm="3844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710DC-2CE2-6846-BB1E-33A8FB72D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Comparison </a:t>
            </a:r>
            <a:r>
              <a:rPr lang="en-US" dirty="0"/>
              <a:t>: pros and cons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4571CC-634E-6646-BF10-8AC7FEF9D2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85147" y="1123837"/>
            <a:ext cx="4038600" cy="4718304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b="1" dirty="0"/>
              <a:t>Object-oriented</a:t>
            </a:r>
          </a:p>
          <a:p>
            <a:pPr marL="0" indent="0" algn="ctr">
              <a:buNone/>
            </a:pPr>
            <a:r>
              <a:rPr lang="en-US" dirty="0"/>
              <a:t>(a.k.a. “OOP”)</a:t>
            </a:r>
          </a:p>
          <a:p>
            <a:pPr marL="0" indent="0" algn="ctr">
              <a:buNone/>
            </a:pPr>
            <a:endParaRPr lang="en-US" dirty="0"/>
          </a:p>
          <a:p>
            <a:pPr marL="527050" indent="-234950">
              <a:buFont typeface="System Font Regular"/>
              <a:buChar char="+"/>
            </a:pPr>
            <a:r>
              <a:rPr lang="en-US" dirty="0"/>
              <a:t>more organized (logically)</a:t>
            </a:r>
          </a:p>
          <a:p>
            <a:pPr marL="527050" indent="-234950">
              <a:buFont typeface="System Font Regular"/>
              <a:buChar char="+"/>
            </a:pPr>
            <a:r>
              <a:rPr lang="en-US" dirty="0"/>
              <a:t>matches the real world</a:t>
            </a:r>
          </a:p>
          <a:p>
            <a:pPr marL="527050" indent="-234950">
              <a:buFont typeface="System Font Regular"/>
              <a:buChar char="+"/>
            </a:pPr>
            <a:r>
              <a:rPr lang="en-US" dirty="0"/>
              <a:t>easier to test / debug</a:t>
            </a:r>
          </a:p>
          <a:p>
            <a:pPr marL="527050" indent="-234950">
              <a:buFont typeface="System Font Regular"/>
              <a:buChar char="+"/>
            </a:pPr>
            <a:r>
              <a:rPr lang="en-US" dirty="0"/>
              <a:t>easier to reuse code</a:t>
            </a:r>
          </a:p>
          <a:p>
            <a:pPr marL="585788" indent="-117475"/>
            <a:endParaRPr lang="en-US" dirty="0"/>
          </a:p>
          <a:p>
            <a:pPr marL="468313" indent="-176213">
              <a:buFont typeface="System Font Regular"/>
              <a:buChar char="-"/>
            </a:pPr>
            <a:r>
              <a:rPr lang="en-US" dirty="0"/>
              <a:t>more “overhead” (need to plan out further in advance)</a:t>
            </a:r>
          </a:p>
          <a:p>
            <a:pPr marL="468313" indent="-176213">
              <a:buFont typeface="System Font Regular"/>
              <a:buChar char="-"/>
            </a:pPr>
            <a:r>
              <a:rPr lang="en-US" dirty="0"/>
              <a:t>harder to learn</a:t>
            </a:r>
          </a:p>
          <a:p>
            <a:pPr marL="468313" indent="-176213">
              <a:buFont typeface="System Font Regular"/>
              <a:buChar char="-"/>
            </a:pPr>
            <a:r>
              <a:rPr lang="en-US" dirty="0"/>
              <a:t>overkill for small tasks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4589AD8-2D1D-8C42-90BD-41B695315A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6147" y="1123837"/>
            <a:ext cx="4038600" cy="4718304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b="1" dirty="0"/>
              <a:t>Imperative</a:t>
            </a:r>
          </a:p>
          <a:p>
            <a:pPr marL="0" indent="0" algn="ctr">
              <a:buNone/>
            </a:pPr>
            <a:r>
              <a:rPr lang="en-US" dirty="0"/>
              <a:t>(a.k.a. “procedural”)</a:t>
            </a:r>
          </a:p>
          <a:p>
            <a:pPr marL="0" indent="0" algn="ctr">
              <a:buNone/>
            </a:pPr>
            <a:endParaRPr lang="en-US" dirty="0"/>
          </a:p>
          <a:p>
            <a:pPr marL="409575" indent="-176213">
              <a:buFont typeface="System Font Regular"/>
              <a:buChar char="+"/>
            </a:pPr>
            <a:r>
              <a:rPr lang="en-US" dirty="0"/>
              <a:t>easy to learn and implement    </a:t>
            </a:r>
          </a:p>
          <a:p>
            <a:pPr marL="409575" indent="-176213">
              <a:buFont typeface="System Font Regular"/>
              <a:buChar char="+"/>
            </a:pPr>
            <a:r>
              <a:rPr lang="en-US" dirty="0"/>
              <a:t>only need to think a few steps ahead</a:t>
            </a:r>
          </a:p>
          <a:p>
            <a:pPr marL="409575" indent="-176213">
              <a:buFont typeface="System Font Regular"/>
              <a:buChar char="+"/>
            </a:pPr>
            <a:r>
              <a:rPr lang="en-US" dirty="0"/>
              <a:t>much more straightforward</a:t>
            </a:r>
          </a:p>
          <a:p>
            <a:pPr marL="468313" indent="-136525"/>
            <a:endParaRPr lang="en-US" dirty="0"/>
          </a:p>
          <a:p>
            <a:pPr marL="409575" indent="-176213">
              <a:buFont typeface="System Font Regular"/>
              <a:buChar char="-"/>
            </a:pPr>
            <a:r>
              <a:rPr lang="en-US" dirty="0"/>
              <a:t>can be hard to follow returns</a:t>
            </a:r>
          </a:p>
          <a:p>
            <a:pPr marL="409575" indent="-176213">
              <a:buFont typeface="System Font Regular"/>
              <a:buChar char="-"/>
            </a:pPr>
            <a:r>
              <a:rPr lang="en-US" dirty="0"/>
              <a:t>have to pass stuff around</a:t>
            </a:r>
          </a:p>
          <a:p>
            <a:pPr marL="409575" indent="-176213">
              <a:buFont typeface="System Font Regular"/>
              <a:buChar char="-"/>
            </a:pPr>
            <a:r>
              <a:rPr lang="en-US" dirty="0"/>
              <a:t>gets “unwieldy” / “clunky”</a:t>
            </a:r>
          </a:p>
          <a:p>
            <a:pPr marL="409575" indent="-176213">
              <a:buFont typeface="System Font Regular"/>
              <a:buChar char="-"/>
            </a:pPr>
            <a:r>
              <a:rPr lang="en-US" dirty="0"/>
              <a:t>hard to test / debug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CCBE4A4-FCA0-E34F-8DF3-8F17C7F04BAC}"/>
              </a:ext>
            </a:extLst>
          </p:cNvPr>
          <p:cNvCxnSpPr/>
          <p:nvPr/>
        </p:nvCxnSpPr>
        <p:spPr>
          <a:xfrm>
            <a:off x="7544235" y="2253321"/>
            <a:ext cx="0" cy="3588821"/>
          </a:xfrm>
          <a:prstGeom prst="line">
            <a:avLst/>
          </a:prstGeom>
          <a:ln>
            <a:solidFill>
              <a:srgbClr val="0034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25C7EF-42B5-5E49-BDAF-CDBE376A14F0}"/>
              </a:ext>
            </a:extLst>
          </p:cNvPr>
          <p:cNvCxnSpPr>
            <a:cxnSpLocks/>
          </p:cNvCxnSpPr>
          <p:nvPr/>
        </p:nvCxnSpPr>
        <p:spPr>
          <a:xfrm flipH="1">
            <a:off x="3585148" y="3941715"/>
            <a:ext cx="8388629" cy="0"/>
          </a:xfrm>
          <a:prstGeom prst="line">
            <a:avLst/>
          </a:prstGeom>
          <a:ln>
            <a:solidFill>
              <a:srgbClr val="0034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47CD044-8D65-EB4D-957D-E506FBFA66F0}"/>
              </a:ext>
            </a:extLst>
          </p:cNvPr>
          <p:cNvSpPr txBox="1"/>
          <p:nvPr/>
        </p:nvSpPr>
        <p:spPr>
          <a:xfrm rot="16200000">
            <a:off x="2506373" y="3757049"/>
            <a:ext cx="2222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3470"/>
                </a:solidFill>
              </a:rPr>
              <a:t>CONS                   PROS</a:t>
            </a:r>
          </a:p>
        </p:txBody>
      </p:sp>
    </p:spTree>
    <p:extLst>
      <p:ext uri="{BB962C8B-B14F-4D97-AF65-F5344CB8AC3E}">
        <p14:creationId xmlns:p14="http://schemas.microsoft.com/office/powerpoint/2010/main" val="2614898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659"/>
    </mc:Choice>
    <mc:Fallback xmlns="">
      <p:transition spd="slow" advTm="4565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1E497-69C8-4740-BB1F-362E154F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</a:t>
            </a:r>
            <a:r>
              <a:rPr lang="en-US" b="1" dirty="0">
                <a:latin typeface="Courier" pitchFamily="2" charset="0"/>
              </a:rPr>
              <a:t>class</a:t>
            </a:r>
            <a:r>
              <a:rPr lang="en-US" dirty="0"/>
              <a:t> definitions (“blueprints”)</a:t>
            </a:r>
            <a:endParaRPr lang="en-US" b="1" dirty="0">
              <a:latin typeface="Courier" pitchFamily="2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B1F938-A62B-BE4E-BD50-E9F6E92670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b="3443"/>
          <a:stretch/>
        </p:blipFill>
        <p:spPr>
          <a:xfrm>
            <a:off x="4874890" y="1292945"/>
            <a:ext cx="5793110" cy="427211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73C865C-7EB4-4E4E-BA54-A156E80DE4D2}"/>
              </a:ext>
            </a:extLst>
          </p:cNvPr>
          <p:cNvSpPr/>
          <p:nvPr/>
        </p:nvSpPr>
        <p:spPr>
          <a:xfrm>
            <a:off x="4029456" y="6550224"/>
            <a:ext cx="66385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Image courtesy Dominique 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Thiebaut</a:t>
            </a:r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, Smith College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61461EE-4B67-194F-B38A-427B4E2A453C}"/>
              </a:ext>
            </a:extLst>
          </p:cNvPr>
          <p:cNvGrpSpPr/>
          <p:nvPr/>
        </p:nvGrpSpPr>
        <p:grpSpPr>
          <a:xfrm>
            <a:off x="5114271" y="1927682"/>
            <a:ext cx="2451536" cy="1426133"/>
            <a:chOff x="1914826" y="2292087"/>
            <a:chExt cx="2451536" cy="142613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42B115E-3B4A-2942-A4EB-2E44C2B45459}"/>
                </a:ext>
              </a:extLst>
            </p:cNvPr>
            <p:cNvSpPr txBox="1"/>
            <p:nvPr/>
          </p:nvSpPr>
          <p:spPr>
            <a:xfrm>
              <a:off x="1914826" y="2292087"/>
              <a:ext cx="20281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Courier" pitchFamily="2" charset="0"/>
                </a:rPr>
                <a:t>attributes</a:t>
              </a: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6FC077C1-EA6F-B649-930E-D7F445D744B3}"/>
                </a:ext>
              </a:extLst>
            </p:cNvPr>
            <p:cNvSpPr/>
            <p:nvPr/>
          </p:nvSpPr>
          <p:spPr>
            <a:xfrm rot="21435102">
              <a:off x="3166865" y="2512917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659497"/>
                <a:gd name="adj5" fmla="val 7233"/>
              </a:avLst>
            </a:prstGeom>
            <a:solidFill>
              <a:schemeClr val="bg1"/>
            </a:solidFill>
            <a:ln cap="rnd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999B5A5-83B5-9F47-BAE8-7DB58B413024}"/>
              </a:ext>
            </a:extLst>
          </p:cNvPr>
          <p:cNvGrpSpPr/>
          <p:nvPr/>
        </p:nvGrpSpPr>
        <p:grpSpPr>
          <a:xfrm>
            <a:off x="5229675" y="2710777"/>
            <a:ext cx="1754961" cy="1843774"/>
            <a:chOff x="2030229" y="3075183"/>
            <a:chExt cx="1754961" cy="184377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E0EE27B-A9B3-4440-A259-19D9088104C9}"/>
                </a:ext>
              </a:extLst>
            </p:cNvPr>
            <p:cNvSpPr txBox="1"/>
            <p:nvPr/>
          </p:nvSpPr>
          <p:spPr>
            <a:xfrm rot="16200000">
              <a:off x="1339175" y="3766237"/>
              <a:ext cx="18437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Courier" pitchFamily="2" charset="0"/>
                </a:rPr>
                <a:t>methods()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2E32B3F-C5E3-B349-A702-43E3CB7537FB}"/>
                </a:ext>
              </a:extLst>
            </p:cNvPr>
            <p:cNvCxnSpPr>
              <a:cxnSpLocks/>
            </p:cNvCxnSpPr>
            <p:nvPr/>
          </p:nvCxnSpPr>
          <p:spPr>
            <a:xfrm>
              <a:off x="2552511" y="4638675"/>
              <a:ext cx="1232679" cy="0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0596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8949F-D908-E640-A7CA-382D2B8BF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From a blueprint, we can make </a:t>
            </a:r>
            <a:r>
              <a:rPr lang="en-US" b="1" dirty="0"/>
              <a:t>instances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514CC2-A1E5-3048-BB8E-AB51C3C4C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75147" y="484525"/>
            <a:ext cx="7839740" cy="5879805"/>
          </a:xfrm>
        </p:spPr>
      </p:pic>
    </p:spTree>
    <p:extLst>
      <p:ext uri="{BB962C8B-B14F-4D97-AF65-F5344CB8AC3E}">
        <p14:creationId xmlns:p14="http://schemas.microsoft.com/office/powerpoint/2010/main" val="85076004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3|70.4"/>
</p:tagLst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608</TotalTime>
  <Words>693</Words>
  <Application>Microsoft Macintosh PowerPoint</Application>
  <PresentationFormat>Widescreen</PresentationFormat>
  <Paragraphs>114</Paragraphs>
  <Slides>24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Corbel</vt:lpstr>
      <vt:lpstr>Courier</vt:lpstr>
      <vt:lpstr>System Font Regular</vt:lpstr>
      <vt:lpstr>Wingdings 2</vt:lpstr>
      <vt:lpstr>Frame</vt:lpstr>
      <vt:lpstr>Intro to Coding with Python– Classes Pt 2</vt:lpstr>
      <vt:lpstr>Plan for Today</vt:lpstr>
      <vt:lpstr>Remember back to the very beginning…</vt:lpstr>
      <vt:lpstr>Imperative (“procedural”) programming</vt:lpstr>
      <vt:lpstr>Object-oriented programming (“OOP”) </vt:lpstr>
      <vt:lpstr>Comparison: pros and cons</vt:lpstr>
      <vt:lpstr>Comparison : pros and cons</vt:lpstr>
      <vt:lpstr>RECAP: class definitions (“blueprints”)</vt:lpstr>
      <vt:lpstr>From a blueprint, we can make instances</vt:lpstr>
      <vt:lpstr>Coding the Die class</vt:lpstr>
      <vt:lpstr>Coding the Die class</vt:lpstr>
      <vt:lpstr>Coding the Die class</vt:lpstr>
      <vt:lpstr>Coding the Die class</vt:lpstr>
      <vt:lpstr>What happens if I run this program?</vt:lpstr>
      <vt:lpstr>Using the class</vt:lpstr>
      <vt:lpstr>Creating Die instances</vt:lpstr>
      <vt:lpstr>Lots of possible Die instances</vt:lpstr>
      <vt:lpstr>All from the same blueprint</vt:lpstr>
      <vt:lpstr>class definition vs. instance</vt:lpstr>
      <vt:lpstr>Lingering question</vt:lpstr>
      <vt:lpstr>Think back to our ATM example</vt:lpstr>
      <vt:lpstr>public vs. private</vt:lpstr>
      <vt:lpstr>15-minute exercise</vt:lpstr>
      <vt:lpstr>Big 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</cp:lastModifiedBy>
  <cp:revision>35</cp:revision>
  <dcterms:created xsi:type="dcterms:W3CDTF">2023-08-03T18:49:17Z</dcterms:created>
  <dcterms:modified xsi:type="dcterms:W3CDTF">2023-10-30T20:51:00Z</dcterms:modified>
</cp:coreProperties>
</file>

<file path=docProps/thumbnail.jpeg>
</file>